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5"/>
    <p:sldMasterId id="2147483650" r:id="rId6"/>
    <p:sldMasterId id="2147483662" r:id="rId7"/>
    <p:sldMasterId id="2147483674" r:id="rId8"/>
    <p:sldMasterId id="2147483687" r:id="rId9"/>
  </p:sldMasterIdLst>
  <p:notesMasterIdLst>
    <p:notesMasterId r:id="rId33"/>
  </p:notesMasterIdLst>
  <p:handoutMasterIdLst>
    <p:handoutMasterId r:id="rId34"/>
  </p:handoutMasterIdLst>
  <p:sldIdLst>
    <p:sldId id="1061" r:id="rId10"/>
    <p:sldId id="979" r:id="rId11"/>
    <p:sldId id="981" r:id="rId12"/>
    <p:sldId id="984" r:id="rId13"/>
    <p:sldId id="1072" r:id="rId14"/>
    <p:sldId id="1063" r:id="rId15"/>
    <p:sldId id="1078" r:id="rId16"/>
    <p:sldId id="1073" r:id="rId17"/>
    <p:sldId id="1064" r:id="rId18"/>
    <p:sldId id="1071" r:id="rId19"/>
    <p:sldId id="1086" r:id="rId20"/>
    <p:sldId id="1082" r:id="rId21"/>
    <p:sldId id="1065" r:id="rId22"/>
    <p:sldId id="1088" r:id="rId23"/>
    <p:sldId id="1097" r:id="rId24"/>
    <p:sldId id="1089" r:id="rId25"/>
    <p:sldId id="1092" r:id="rId26"/>
    <p:sldId id="1095" r:id="rId27"/>
    <p:sldId id="1090" r:id="rId28"/>
    <p:sldId id="1093" r:id="rId29"/>
    <p:sldId id="1091" r:id="rId30"/>
    <p:sldId id="1094" r:id="rId31"/>
    <p:sldId id="1056" r:id="rId32"/>
  </p:sldIdLst>
  <p:sldSz cx="9144000" cy="5143500" type="screen16x9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1061"/>
            <p14:sldId id="979"/>
            <p14:sldId id="981"/>
            <p14:sldId id="984"/>
            <p14:sldId id="1072"/>
            <p14:sldId id="1063"/>
            <p14:sldId id="1078"/>
            <p14:sldId id="1073"/>
            <p14:sldId id="1064"/>
            <p14:sldId id="1071"/>
            <p14:sldId id="1086"/>
            <p14:sldId id="1082"/>
            <p14:sldId id="1065"/>
            <p14:sldId id="1088"/>
            <p14:sldId id="1097"/>
            <p14:sldId id="1089"/>
            <p14:sldId id="1092"/>
            <p14:sldId id="1095"/>
            <p14:sldId id="1090"/>
            <p14:sldId id="1093"/>
            <p14:sldId id="1091"/>
            <p14:sldId id="1094"/>
            <p14:sldId id="10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37">
          <p15:clr>
            <a:srgbClr val="A4A3A4"/>
          </p15:clr>
        </p15:guide>
        <p15:guide id="2" pos="2882">
          <p15:clr>
            <a:srgbClr val="A4A3A4"/>
          </p15:clr>
        </p15:guide>
        <p15:guide id="3" pos="2309">
          <p15:clr>
            <a:srgbClr val="A4A3A4"/>
          </p15:clr>
        </p15:guide>
        <p15:guide id="4" pos="3444">
          <p15:clr>
            <a:srgbClr val="A4A3A4"/>
          </p15:clr>
        </p15:guide>
        <p15:guide id="5" pos="5547">
          <p15:clr>
            <a:srgbClr val="A4A3A4"/>
          </p15:clr>
        </p15:guide>
        <p15:guide id="6" pos="2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80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4"/>
    <a:srgbClr val="FAFAFA"/>
    <a:srgbClr val="FFFFFF"/>
    <a:srgbClr val="F0F0F0"/>
    <a:srgbClr val="106164"/>
    <a:srgbClr val="38B400"/>
    <a:srgbClr val="A0A0A0"/>
    <a:srgbClr val="4C4948"/>
    <a:srgbClr val="E6001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83273" autoAdjust="0"/>
  </p:normalViewPr>
  <p:slideViewPr>
    <p:cSldViewPr>
      <p:cViewPr varScale="1">
        <p:scale>
          <a:sx n="82" d="100"/>
          <a:sy n="82" d="100"/>
        </p:scale>
        <p:origin x="972" y="66"/>
      </p:cViewPr>
      <p:guideLst>
        <p:guide orient="horz" pos="2037"/>
        <p:guide pos="2882"/>
        <p:guide pos="2309"/>
        <p:guide pos="3444"/>
        <p:guide pos="5547"/>
        <p:guide pos="222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580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2018/8/20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7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2018/8/20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97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7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  <a:endParaRPr lang="zh-CN" altLang="en-US" sz="1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52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402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  <a:endParaRPr lang="zh-CN" altLang="en-US" sz="1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5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  <a:endParaRPr lang="zh-CN" altLang="en-US" sz="1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8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73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  <a:endParaRPr lang="zh-CN" altLang="en-US" sz="1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393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  <a:endParaRPr lang="zh-CN" altLang="en-US" sz="1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798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  <a:endParaRPr lang="zh-CN" altLang="en-US" sz="1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41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此部分重点描述三部分内容：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一部分是网络现场使用的体验效果描述及效果截图，有线网络需有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200" dirty="0" err="1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测试结果截图；如果有绿洲云的应用，需要有云端的功能截图（</a:t>
            </a:r>
            <a:r>
              <a:rPr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一部分写明客户对于新华三产品的评价；（产品、功能、价值均可）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8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8B6E-8DAE-4281-A277-A5C730E1627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56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此部分介绍客户，包括地理位置，用户规模等，须有客户代表性图片一张，比如门脸、前台</a:t>
            </a:r>
            <a:endParaRPr lang="zh-CN" altLang="en-US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4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此部分需写明客户要进行这个网络建设项目的原因，之前客户面临着什么样的网络问题，这次建网客户想达到什么样的效果。</a:t>
            </a:r>
            <a:endParaRPr lang="zh-CN" altLang="en-US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5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此部分需写明客户要进行这个网络建设项目的原因，之前客户面临着什么样的网络问题，这次建网客户想达到什么样的效果。</a:t>
            </a:r>
            <a:endParaRPr lang="zh-CN" altLang="en-US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3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一部分写明该项目运用的方案，应用的产品清单，必须有拓扑图，并配以方案的整体描述，并注意不可以包含用户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IP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等内部信息；如果方案有多个部分的建设，可以采用总分的方式单独进行描述，描述要包含产品选择或设计方式与客户需求点的对应（为什么选择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设计，解决客户什么问题）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一部分写明华三方案的价值，要有原有问题和采用新华三方案后的对比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4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一部分写明该项目运用的方案，应用的产品清单，必须有拓扑图，并配以方案的整体描述，并注意不可以包含用户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IP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等内部信息；如果方案有多个部分的建设，可以采用总分的方式单独进行描述，描述要包含产品选择或设计方式与客户需求点的对应（为什么选择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设计，解决客户什么问题）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一部分写明华三方案的价值，要有原有问题和采用新华三方案后的对比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47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一部分写明该项目运用的方案，应用的产品清单，必须有拓扑图，并配以方案的整体描述，并注意不可以包含用户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IP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等内部信息；如果方案有多个部分的建设，可以采用总分的方式单独进行描述，描述要包含产品选择或设计方式与客户需求点的对应（为什么选择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设计，解决客户什么问题）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一部分写明华三方案的价值，要有原有问题和采用新华三方案后</a:t>
            </a:r>
            <a:r>
              <a:rPr lang="zh-CN" altLang="en-US" sz="120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的对比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5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2" y="195486"/>
            <a:ext cx="918103" cy="43204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76" y="1635646"/>
            <a:ext cx="2034881" cy="9575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机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机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机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机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机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机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2" y="195486"/>
            <a:ext cx="918103" cy="43204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01760"/>
            <a:ext cx="2214248" cy="104199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秘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秘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秘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秘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秘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2" y="195486"/>
            <a:ext cx="918103" cy="43204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63638"/>
            <a:ext cx="2034881" cy="9575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179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参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内参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29443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参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91107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参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内参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内参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29443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内参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0" y="195486"/>
            <a:ext cx="1377155" cy="6480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93" y="1612304"/>
            <a:ext cx="2232248" cy="105046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EF6F-71BC-497C-9E89-4AD2EA976AF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645" y="418404"/>
            <a:ext cx="669179" cy="288032"/>
          </a:xfrm>
          <a:prstGeom prst="rect">
            <a:avLst/>
          </a:prstGeom>
        </p:spPr>
      </p:pic>
      <p:sp>
        <p:nvSpPr>
          <p:cNvPr id="15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24199" y="488190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2" y="195486"/>
            <a:ext cx="918103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24075"/>
            <a:ext cx="669179" cy="28803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4" name="矩形 23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5" name="图片 24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2" y="195486"/>
            <a:ext cx="918103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24075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2" y="195486"/>
            <a:ext cx="918103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1" r:id="rId1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8404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2" y="195486"/>
            <a:ext cx="918103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0538"/>
            <a:ext cx="9180512" cy="5184658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2645691" y="2787774"/>
            <a:ext cx="6498309" cy="1008112"/>
            <a:chOff x="2652042" y="3039561"/>
            <a:chExt cx="6498309" cy="1008112"/>
          </a:xfrm>
          <a:solidFill>
            <a:srgbClr val="C00000">
              <a:alpha val="74000"/>
            </a:srgbClr>
          </a:solidFill>
        </p:grpSpPr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771800" y="3039561"/>
              <a:ext cx="6378551" cy="10081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52042" y="3039561"/>
              <a:ext cx="54101" cy="1008112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987824" y="2772335"/>
            <a:ext cx="362471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/>
                <a:sym typeface="Microsoft YaHei" panose="020B0503020204020204" pitchFamily="34" charset="-122"/>
              </a:rPr>
              <a:t>案例征集大赛反馈模板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/>
                <a:sym typeface="Microsoft YaHei" panose="020B0503020204020204" pitchFamily="34" charset="-122"/>
              </a:rPr>
              <a:t>新华</a:t>
            </a:r>
            <a:r>
              <a:rPr kumimoji="1"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/>
                <a:sym typeface="Microsoft YaHei" panose="020B0503020204020204" pitchFamily="34" charset="-122"/>
              </a:rPr>
              <a:t>三助力</a:t>
            </a:r>
            <a:r>
              <a:rPr kumimoji="1"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/>
                <a:sym typeface="Microsoft YaHei" panose="020B0503020204020204" pitchFamily="34" charset="-122"/>
              </a:rPr>
              <a:t>xxx</a:t>
            </a:r>
            <a:r>
              <a:rPr kumimoji="1"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/>
                <a:sym typeface="Microsoft YaHei" panose="020B0503020204020204" pitchFamily="34" charset="-122"/>
              </a:rPr>
              <a:t>餐饮集团，实现数字化营销</a:t>
            </a:r>
            <a:endParaRPr kumimoji="1" lang="en-US" altLang="zh-CN" sz="1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/>
              <a:sym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95486"/>
            <a:ext cx="1337340" cy="6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数字化营销管理解决方案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-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总部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+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分支门店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54990" y="1131590"/>
            <a:ext cx="4626204" cy="3380510"/>
            <a:chOff x="738526" y="904508"/>
            <a:chExt cx="5249862" cy="3661321"/>
          </a:xfrm>
        </p:grpSpPr>
        <p:cxnSp>
          <p:nvCxnSpPr>
            <p:cNvPr id="87" name="直接连接符 86"/>
            <p:cNvCxnSpPr>
              <a:endCxn id="85" idx="0"/>
            </p:cNvCxnSpPr>
            <p:nvPr/>
          </p:nvCxnSpPr>
          <p:spPr bwMode="auto">
            <a:xfrm>
              <a:off x="3596564" y="2076280"/>
              <a:ext cx="290468" cy="5613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接连接符 74"/>
            <p:cNvCxnSpPr>
              <a:endCxn id="73" idx="0"/>
            </p:cNvCxnSpPr>
            <p:nvPr/>
          </p:nvCxnSpPr>
          <p:spPr bwMode="auto">
            <a:xfrm flipH="1">
              <a:off x="2704143" y="2003838"/>
              <a:ext cx="716266" cy="6603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圆角矩形 38"/>
            <p:cNvSpPr/>
            <p:nvPr/>
          </p:nvSpPr>
          <p:spPr>
            <a:xfrm>
              <a:off x="3420409" y="2578057"/>
              <a:ext cx="1086987" cy="1987772"/>
            </a:xfrm>
            <a:prstGeom prst="roundRect">
              <a:avLst/>
            </a:prstGeom>
            <a:solidFill>
              <a:srgbClr val="87CAAC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267201" y="2580373"/>
              <a:ext cx="1066341" cy="1985456"/>
            </a:xfrm>
            <a:prstGeom prst="roundRect">
              <a:avLst/>
            </a:prstGeom>
            <a:solidFill>
              <a:srgbClr val="87CAAC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877275" y="2580373"/>
              <a:ext cx="1229345" cy="1985456"/>
            </a:xfrm>
            <a:prstGeom prst="roundRect">
              <a:avLst/>
            </a:prstGeom>
            <a:solidFill>
              <a:srgbClr val="87CAAC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607960" y="2578057"/>
              <a:ext cx="1328627" cy="1987772"/>
            </a:xfrm>
            <a:prstGeom prst="roundRect">
              <a:avLst/>
            </a:prstGeom>
            <a:solidFill>
              <a:srgbClr val="87CAAC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pic>
          <p:nvPicPr>
            <p:cNvPr id="44" name="Picture 5" descr="通用交换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370" y="3296385"/>
              <a:ext cx="402063" cy="28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4" descr="应用控制网关(抽象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661" y="2664190"/>
              <a:ext cx="436265" cy="30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240" y="3989467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418" y="3979529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直接连接符 47"/>
            <p:cNvCxnSpPr>
              <a:stCxn id="45" idx="2"/>
              <a:endCxn id="44" idx="0"/>
            </p:cNvCxnSpPr>
            <p:nvPr/>
          </p:nvCxnSpPr>
          <p:spPr bwMode="auto">
            <a:xfrm flipH="1">
              <a:off x="1539401" y="2971257"/>
              <a:ext cx="5392" cy="3251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接连接符 48"/>
            <p:cNvCxnSpPr>
              <a:stCxn id="44" idx="2"/>
              <a:endCxn id="46" idx="0"/>
            </p:cNvCxnSpPr>
            <p:nvPr/>
          </p:nvCxnSpPr>
          <p:spPr bwMode="auto">
            <a:xfrm flipH="1">
              <a:off x="1162212" y="3579157"/>
              <a:ext cx="377190" cy="4103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接连接符 49"/>
            <p:cNvCxnSpPr>
              <a:stCxn id="44" idx="2"/>
              <a:endCxn id="47" idx="0"/>
            </p:cNvCxnSpPr>
            <p:nvPr/>
          </p:nvCxnSpPr>
          <p:spPr bwMode="auto">
            <a:xfrm>
              <a:off x="1539401" y="3579157"/>
              <a:ext cx="330988" cy="40037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接连接符 50"/>
            <p:cNvCxnSpPr>
              <a:stCxn id="72" idx="3"/>
              <a:endCxn id="55" idx="0"/>
            </p:cNvCxnSpPr>
            <p:nvPr/>
          </p:nvCxnSpPr>
          <p:spPr bwMode="auto">
            <a:xfrm>
              <a:off x="3933239" y="1966364"/>
              <a:ext cx="1102514" cy="6553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接连接符 51"/>
            <p:cNvCxnSpPr>
              <a:stCxn id="72" idx="1"/>
              <a:endCxn id="45" idx="0"/>
            </p:cNvCxnSpPr>
            <p:nvPr/>
          </p:nvCxnSpPr>
          <p:spPr bwMode="auto">
            <a:xfrm flipH="1">
              <a:off x="1544794" y="1966364"/>
              <a:ext cx="1493449" cy="6978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418" y="904508"/>
              <a:ext cx="1016934" cy="879995"/>
            </a:xfrm>
            <a:prstGeom prst="rect">
              <a:avLst/>
            </a:prstGeom>
          </p:spPr>
        </p:pic>
        <p:pic>
          <p:nvPicPr>
            <p:cNvPr id="55" name="Picture 33" descr="WX4400无线控制器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115" y="2621758"/>
              <a:ext cx="503276" cy="29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271" y="4017836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923" y="4002174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直接连接符 57"/>
            <p:cNvCxnSpPr>
              <a:stCxn id="55" idx="2"/>
              <a:endCxn id="56" idx="0"/>
            </p:cNvCxnSpPr>
            <p:nvPr/>
          </p:nvCxnSpPr>
          <p:spPr bwMode="auto">
            <a:xfrm flipH="1">
              <a:off x="4875243" y="2913655"/>
              <a:ext cx="160510" cy="11041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直接连接符 58"/>
            <p:cNvCxnSpPr>
              <a:stCxn id="55" idx="2"/>
              <a:endCxn id="57" idx="0"/>
            </p:cNvCxnSpPr>
            <p:nvPr/>
          </p:nvCxnSpPr>
          <p:spPr bwMode="auto">
            <a:xfrm>
              <a:off x="5035754" y="2913655"/>
              <a:ext cx="629141" cy="10885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直接连接符 59"/>
            <p:cNvCxnSpPr>
              <a:stCxn id="72" idx="0"/>
              <a:endCxn id="54" idx="3"/>
            </p:cNvCxnSpPr>
            <p:nvPr/>
          </p:nvCxnSpPr>
          <p:spPr bwMode="auto">
            <a:xfrm flipH="1" flipV="1">
              <a:off x="2665352" y="1344506"/>
              <a:ext cx="820389" cy="3645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4"/>
            <p:cNvSpPr txBox="1"/>
            <p:nvPr/>
          </p:nvSpPr>
          <p:spPr>
            <a:xfrm>
              <a:off x="908065" y="3771092"/>
              <a:ext cx="11977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WAP712C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62" name="TextBox 65"/>
            <p:cNvSpPr txBox="1"/>
            <p:nvPr/>
          </p:nvSpPr>
          <p:spPr>
            <a:xfrm>
              <a:off x="794101" y="2872915"/>
              <a:ext cx="12982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MSG360-20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64" name="TextBox 39"/>
            <p:cNvSpPr txBox="1"/>
            <p:nvPr/>
          </p:nvSpPr>
          <p:spPr>
            <a:xfrm>
              <a:off x="4638260" y="3830266"/>
              <a:ext cx="12982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WAP422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65" name="TextBox 40"/>
            <p:cNvSpPr txBox="1"/>
            <p:nvPr/>
          </p:nvSpPr>
          <p:spPr>
            <a:xfrm>
              <a:off x="4690127" y="4280067"/>
              <a:ext cx="12982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分支老门店</a:t>
              </a:r>
              <a:endParaRPr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66" name="TextBox 41"/>
            <p:cNvSpPr txBox="1"/>
            <p:nvPr/>
          </p:nvSpPr>
          <p:spPr>
            <a:xfrm>
              <a:off x="738526" y="4304653"/>
              <a:ext cx="16497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总部办公区</a:t>
              </a:r>
              <a:endParaRPr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pic>
          <p:nvPicPr>
            <p:cNvPr id="67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988" y="3974665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927" y="3979529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直接连接符 68"/>
            <p:cNvCxnSpPr>
              <a:stCxn id="67" idx="0"/>
              <a:endCxn id="85" idx="2"/>
            </p:cNvCxnSpPr>
            <p:nvPr/>
          </p:nvCxnSpPr>
          <p:spPr bwMode="auto">
            <a:xfrm flipH="1" flipV="1">
              <a:off x="3887031" y="2944659"/>
              <a:ext cx="378929" cy="103000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直接连接符 69"/>
            <p:cNvCxnSpPr>
              <a:stCxn id="85" idx="2"/>
              <a:endCxn id="68" idx="0"/>
            </p:cNvCxnSpPr>
            <p:nvPr/>
          </p:nvCxnSpPr>
          <p:spPr bwMode="auto">
            <a:xfrm flipH="1">
              <a:off x="3668899" y="2944659"/>
              <a:ext cx="218132" cy="103487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3"/>
            <p:cNvSpPr txBox="1"/>
            <p:nvPr/>
          </p:nvSpPr>
          <p:spPr>
            <a:xfrm>
              <a:off x="1171061" y="2359935"/>
              <a:ext cx="734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专线</a:t>
              </a:r>
              <a:endPara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pic>
          <p:nvPicPr>
            <p:cNvPr id="72" name="Picture 17" descr="Internet_网络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43" y="1709044"/>
              <a:ext cx="894996" cy="51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4" descr="应用控制网关(抽象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10" y="2664190"/>
              <a:ext cx="436265" cy="30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68"/>
            <p:cNvSpPr txBox="1"/>
            <p:nvPr/>
          </p:nvSpPr>
          <p:spPr>
            <a:xfrm>
              <a:off x="2216758" y="2915582"/>
              <a:ext cx="12982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MSG360-20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02925" y="3520942"/>
              <a:ext cx="858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POE</a:t>
              </a:r>
              <a:r>
                <a:rPr lang="zh-CN" altLang="en-US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交换机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 bwMode="auto">
            <a:xfrm>
              <a:off x="2704142" y="2971257"/>
              <a:ext cx="21550" cy="2495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8" name="Picture 5" descr="通用交换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887" y="3220831"/>
              <a:ext cx="402063" cy="28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161" y="3992986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5" descr="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659" y="4002174"/>
              <a:ext cx="443944" cy="3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" name="直接连接符 80"/>
            <p:cNvCxnSpPr>
              <a:endCxn id="79" idx="0"/>
            </p:cNvCxnSpPr>
            <p:nvPr/>
          </p:nvCxnSpPr>
          <p:spPr bwMode="auto">
            <a:xfrm flipH="1">
              <a:off x="2562133" y="3505484"/>
              <a:ext cx="179167" cy="48750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直接连接符 81"/>
            <p:cNvCxnSpPr>
              <a:stCxn id="78" idx="2"/>
              <a:endCxn id="80" idx="0"/>
            </p:cNvCxnSpPr>
            <p:nvPr/>
          </p:nvCxnSpPr>
          <p:spPr bwMode="auto">
            <a:xfrm>
              <a:off x="2736918" y="3503603"/>
              <a:ext cx="370713" cy="49857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83"/>
            <p:cNvSpPr txBox="1"/>
            <p:nvPr/>
          </p:nvSpPr>
          <p:spPr>
            <a:xfrm>
              <a:off x="2255762" y="3809075"/>
              <a:ext cx="11977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WAP712C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84" name="TextBox 85"/>
            <p:cNvSpPr txBox="1"/>
            <p:nvPr/>
          </p:nvSpPr>
          <p:spPr>
            <a:xfrm>
              <a:off x="1056450" y="3510617"/>
              <a:ext cx="10501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POE</a:t>
              </a:r>
              <a:r>
                <a:rPr lang="zh-CN" altLang="en-US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交换机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pic>
          <p:nvPicPr>
            <p:cNvPr id="85" name="Picture 14" descr="应用控制网关(抽象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899" y="2637592"/>
              <a:ext cx="436265" cy="30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105"/>
            <p:cNvSpPr txBox="1"/>
            <p:nvPr/>
          </p:nvSpPr>
          <p:spPr>
            <a:xfrm>
              <a:off x="3391866" y="2899362"/>
              <a:ext cx="12982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MSG360-4-PWR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88" name="TextBox 112"/>
            <p:cNvSpPr txBox="1"/>
            <p:nvPr/>
          </p:nvSpPr>
          <p:spPr>
            <a:xfrm>
              <a:off x="3363843" y="3809075"/>
              <a:ext cx="11977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WAP712C</a:t>
              </a:r>
              <a:endParaRPr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89" name="TextBox 113"/>
            <p:cNvSpPr txBox="1"/>
            <p:nvPr/>
          </p:nvSpPr>
          <p:spPr>
            <a:xfrm>
              <a:off x="1957283" y="4313965"/>
              <a:ext cx="1649782" cy="25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餐饮集团贵宾楼</a:t>
              </a:r>
              <a:endParaRPr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0" name="TextBox 114"/>
            <p:cNvSpPr txBox="1"/>
            <p:nvPr/>
          </p:nvSpPr>
          <p:spPr>
            <a:xfrm>
              <a:off x="3355011" y="4296458"/>
              <a:ext cx="12982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分支新门店</a:t>
              </a:r>
              <a:endParaRPr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1" name="TextBox 115"/>
            <p:cNvSpPr txBox="1"/>
            <p:nvPr/>
          </p:nvSpPr>
          <p:spPr>
            <a:xfrm>
              <a:off x="4751934" y="2353012"/>
              <a:ext cx="734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VPN</a:t>
              </a:r>
              <a:endPara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2" name="TextBox 116"/>
            <p:cNvSpPr txBox="1"/>
            <p:nvPr/>
          </p:nvSpPr>
          <p:spPr>
            <a:xfrm>
              <a:off x="2397118" y="2367282"/>
              <a:ext cx="734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专线</a:t>
              </a:r>
              <a:endPara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3" name="TextBox 117"/>
            <p:cNvSpPr txBox="1"/>
            <p:nvPr/>
          </p:nvSpPr>
          <p:spPr>
            <a:xfrm>
              <a:off x="3515019" y="2367282"/>
              <a:ext cx="734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专线</a:t>
              </a:r>
              <a:endPara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143" name="文本框 142"/>
          <p:cNvSpPr txBox="1"/>
          <p:nvPr/>
        </p:nvSpPr>
        <p:spPr>
          <a:xfrm>
            <a:off x="5184692" y="913492"/>
            <a:ext cx="3502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针对前期对</a:t>
            </a:r>
            <a:r>
              <a:rPr lang="arn-CL" altLang="zh-CN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餐饮集团的需求分析，我们决定采用小贝产品作为无线推荐产品</a:t>
            </a:r>
            <a:endParaRPr lang="en-US" altLang="zh-CN" sz="1200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用户需求</a:t>
            </a:r>
            <a:r>
              <a:rPr lang="en-US" altLang="zh-CN" sz="1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1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zh-CN" altLang="zh-CN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总部无线覆盖，需要实现漫游，统一管理，微信认证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华三方案：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总部采用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MSG360-40</a:t>
            </a:r>
            <a:r>
              <a:rPr lang="zh-CN" altLang="zh-CN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，集成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了网关、安全和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AC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等功能</a:t>
            </a:r>
            <a:r>
              <a:rPr lang="zh-CN" altLang="zh-CN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，加入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绿洲云平台，实现微信认证及远程运维管理</a:t>
            </a:r>
            <a:r>
              <a:rPr lang="zh-CN" altLang="zh-CN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  <a:endParaRPr lang="en-US" altLang="zh-CN" sz="1200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用户需求</a:t>
            </a:r>
            <a:r>
              <a:rPr lang="en-US" altLang="zh-CN" sz="1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zh-CN" altLang="zh-CN" sz="1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分支需要</a:t>
            </a:r>
            <a:r>
              <a:rPr lang="zh-CN" altLang="zh-CN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实现微信认证，无线探针，客流分析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华三方案：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分支新门店采用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MSG360-4-PWR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作为出口网关</a:t>
            </a:r>
            <a:r>
              <a:rPr lang="zh-CN" altLang="zh-CN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，集成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了网关，安全，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AC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及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POE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交换机为一体，可以直接给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WAP712C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供电，节约成本，并把设备加入绿洲云平台</a:t>
            </a:r>
            <a:r>
              <a:rPr lang="zh-CN" altLang="zh-CN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，可以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提供多种认证方式、进行客流分析和广告营销等</a:t>
            </a:r>
            <a:r>
              <a:rPr lang="zh-CN" altLang="zh-CN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1609592" y="4573086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altLang="zh-CN" sz="10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0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餐饮集团无线网络设计方案</a:t>
            </a:r>
            <a:endParaRPr lang="zh-CN" altLang="en-US" sz="10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032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新华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三方案价值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3688" y="1203598"/>
            <a:ext cx="5616624" cy="3600400"/>
            <a:chOff x="2977202" y="1059582"/>
            <a:chExt cx="3189751" cy="3600400"/>
          </a:xfrm>
        </p:grpSpPr>
        <p:sp>
          <p:nvSpPr>
            <p:cNvPr id="5" name="任意多边形 4"/>
            <p:cNvSpPr/>
            <p:nvPr/>
          </p:nvSpPr>
          <p:spPr>
            <a:xfrm>
              <a:off x="3012644" y="1059582"/>
              <a:ext cx="1275900" cy="708833"/>
            </a:xfrm>
            <a:custGeom>
              <a:avLst/>
              <a:gdLst>
                <a:gd name="connsiteX0" fmla="*/ 0 w 1275900"/>
                <a:gd name="connsiteY0" fmla="*/ 70883 h 708833"/>
                <a:gd name="connsiteX1" fmla="*/ 70883 w 1275900"/>
                <a:gd name="connsiteY1" fmla="*/ 0 h 708833"/>
                <a:gd name="connsiteX2" fmla="*/ 1205017 w 1275900"/>
                <a:gd name="connsiteY2" fmla="*/ 0 h 708833"/>
                <a:gd name="connsiteX3" fmla="*/ 1275900 w 1275900"/>
                <a:gd name="connsiteY3" fmla="*/ 70883 h 708833"/>
                <a:gd name="connsiteX4" fmla="*/ 1275900 w 1275900"/>
                <a:gd name="connsiteY4" fmla="*/ 637950 h 708833"/>
                <a:gd name="connsiteX5" fmla="*/ 1205017 w 1275900"/>
                <a:gd name="connsiteY5" fmla="*/ 708833 h 708833"/>
                <a:gd name="connsiteX6" fmla="*/ 70883 w 1275900"/>
                <a:gd name="connsiteY6" fmla="*/ 708833 h 708833"/>
                <a:gd name="connsiteX7" fmla="*/ 0 w 1275900"/>
                <a:gd name="connsiteY7" fmla="*/ 637950 h 708833"/>
                <a:gd name="connsiteX8" fmla="*/ 0 w 1275900"/>
                <a:gd name="connsiteY8" fmla="*/ 70883 h 70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708833">
                  <a:moveTo>
                    <a:pt x="0" y="70883"/>
                  </a:moveTo>
                  <a:cubicBezTo>
                    <a:pt x="0" y="31735"/>
                    <a:pt x="31735" y="0"/>
                    <a:pt x="70883" y="0"/>
                  </a:cubicBezTo>
                  <a:lnTo>
                    <a:pt x="1205017" y="0"/>
                  </a:lnTo>
                  <a:cubicBezTo>
                    <a:pt x="1244165" y="0"/>
                    <a:pt x="1275900" y="31735"/>
                    <a:pt x="1275900" y="70883"/>
                  </a:cubicBezTo>
                  <a:lnTo>
                    <a:pt x="1275900" y="637950"/>
                  </a:lnTo>
                  <a:cubicBezTo>
                    <a:pt x="1275900" y="677098"/>
                    <a:pt x="1244165" y="708833"/>
                    <a:pt x="1205017" y="708833"/>
                  </a:cubicBezTo>
                  <a:lnTo>
                    <a:pt x="70883" y="708833"/>
                  </a:lnTo>
                  <a:cubicBezTo>
                    <a:pt x="31735" y="708833"/>
                    <a:pt x="0" y="677098"/>
                    <a:pt x="0" y="637950"/>
                  </a:cubicBezTo>
                  <a:lnTo>
                    <a:pt x="0" y="70883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>
              <a:solidFill>
                <a:srgbClr val="C00000">
                  <a:alpha val="90000"/>
                </a:srgbClr>
              </a:solidFill>
            </a:ln>
          </p:spPr>
          <p:style>
            <a:ln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531" tIns="85531" rIns="85531" bIns="8553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7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改造前</a:t>
              </a:r>
              <a:endParaRPr lang="zh-CN" altLang="en-US" sz="170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855611" y="1059582"/>
              <a:ext cx="1275900" cy="708833"/>
            </a:xfrm>
            <a:custGeom>
              <a:avLst/>
              <a:gdLst>
                <a:gd name="connsiteX0" fmla="*/ 0 w 1275900"/>
                <a:gd name="connsiteY0" fmla="*/ 70883 h 708833"/>
                <a:gd name="connsiteX1" fmla="*/ 70883 w 1275900"/>
                <a:gd name="connsiteY1" fmla="*/ 0 h 708833"/>
                <a:gd name="connsiteX2" fmla="*/ 1205017 w 1275900"/>
                <a:gd name="connsiteY2" fmla="*/ 0 h 708833"/>
                <a:gd name="connsiteX3" fmla="*/ 1275900 w 1275900"/>
                <a:gd name="connsiteY3" fmla="*/ 70883 h 708833"/>
                <a:gd name="connsiteX4" fmla="*/ 1275900 w 1275900"/>
                <a:gd name="connsiteY4" fmla="*/ 637950 h 708833"/>
                <a:gd name="connsiteX5" fmla="*/ 1205017 w 1275900"/>
                <a:gd name="connsiteY5" fmla="*/ 708833 h 708833"/>
                <a:gd name="connsiteX6" fmla="*/ 70883 w 1275900"/>
                <a:gd name="connsiteY6" fmla="*/ 708833 h 708833"/>
                <a:gd name="connsiteX7" fmla="*/ 0 w 1275900"/>
                <a:gd name="connsiteY7" fmla="*/ 637950 h 708833"/>
                <a:gd name="connsiteX8" fmla="*/ 0 w 1275900"/>
                <a:gd name="connsiteY8" fmla="*/ 70883 h 70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708833">
                  <a:moveTo>
                    <a:pt x="0" y="70883"/>
                  </a:moveTo>
                  <a:cubicBezTo>
                    <a:pt x="0" y="31735"/>
                    <a:pt x="31735" y="0"/>
                    <a:pt x="70883" y="0"/>
                  </a:cubicBezTo>
                  <a:lnTo>
                    <a:pt x="1205017" y="0"/>
                  </a:lnTo>
                  <a:cubicBezTo>
                    <a:pt x="1244165" y="0"/>
                    <a:pt x="1275900" y="31735"/>
                    <a:pt x="1275900" y="70883"/>
                  </a:cubicBezTo>
                  <a:lnTo>
                    <a:pt x="1275900" y="637950"/>
                  </a:lnTo>
                  <a:cubicBezTo>
                    <a:pt x="1275900" y="677098"/>
                    <a:pt x="1244165" y="708833"/>
                    <a:pt x="1205017" y="708833"/>
                  </a:cubicBezTo>
                  <a:lnTo>
                    <a:pt x="70883" y="708833"/>
                  </a:lnTo>
                  <a:cubicBezTo>
                    <a:pt x="31735" y="708833"/>
                    <a:pt x="0" y="677098"/>
                    <a:pt x="0" y="637950"/>
                  </a:cubicBezTo>
                  <a:lnTo>
                    <a:pt x="0" y="70883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</p:spPr>
          <p:style>
            <a:ln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531" tIns="85531" rIns="85531" bIns="8553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700" kern="12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新华三方案</a:t>
              </a:r>
              <a:endParaRPr lang="zh-CN" altLang="en-US" sz="170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4306265" y="4128357"/>
              <a:ext cx="531625" cy="531625"/>
            </a:xfrm>
            <a:prstGeom prst="triangle">
              <a:avLst/>
            </a:prstGeom>
            <a:ln>
              <a:solidFill>
                <a:srgbClr val="A0A0A0">
                  <a:alpha val="90000"/>
                </a:srgbClr>
              </a:solidFill>
            </a:ln>
          </p:spPr>
          <p:style>
            <a:ln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77202" y="3905784"/>
              <a:ext cx="3189751" cy="215485"/>
            </a:xfrm>
            <a:prstGeom prst="rect">
              <a:avLst/>
            </a:prstGeom>
            <a:ln>
              <a:solidFill>
                <a:srgbClr val="A0A0A0">
                  <a:alpha val="90000"/>
                </a:srgbClr>
              </a:solidFill>
            </a:ln>
          </p:spPr>
          <p:style>
            <a:ln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855611" y="3387391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云端监控，全掌握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855611" y="2916726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认证营销，全免费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55611" y="2446060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极简运维，工作轻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855611" y="1966889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品质网络，体验好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012644" y="3387391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门店状态，看不清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012644" y="2916726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营销认证，成本高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012644" y="2446060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命令复杂，维护难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012644" y="1966889"/>
              <a:ext cx="1275900" cy="436641"/>
            </a:xfrm>
            <a:custGeom>
              <a:avLst/>
              <a:gdLst>
                <a:gd name="connsiteX0" fmla="*/ 0 w 1275900"/>
                <a:gd name="connsiteY0" fmla="*/ 72775 h 436641"/>
                <a:gd name="connsiteX1" fmla="*/ 72775 w 1275900"/>
                <a:gd name="connsiteY1" fmla="*/ 0 h 436641"/>
                <a:gd name="connsiteX2" fmla="*/ 1203125 w 1275900"/>
                <a:gd name="connsiteY2" fmla="*/ 0 h 436641"/>
                <a:gd name="connsiteX3" fmla="*/ 1275900 w 1275900"/>
                <a:gd name="connsiteY3" fmla="*/ 72775 h 436641"/>
                <a:gd name="connsiteX4" fmla="*/ 1275900 w 1275900"/>
                <a:gd name="connsiteY4" fmla="*/ 363866 h 436641"/>
                <a:gd name="connsiteX5" fmla="*/ 1203125 w 1275900"/>
                <a:gd name="connsiteY5" fmla="*/ 436641 h 436641"/>
                <a:gd name="connsiteX6" fmla="*/ 72775 w 1275900"/>
                <a:gd name="connsiteY6" fmla="*/ 436641 h 436641"/>
                <a:gd name="connsiteX7" fmla="*/ 0 w 1275900"/>
                <a:gd name="connsiteY7" fmla="*/ 363866 h 436641"/>
                <a:gd name="connsiteX8" fmla="*/ 0 w 1275900"/>
                <a:gd name="connsiteY8" fmla="*/ 72775 h 43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0" h="436641">
                  <a:moveTo>
                    <a:pt x="0" y="72775"/>
                  </a:moveTo>
                  <a:cubicBezTo>
                    <a:pt x="0" y="32582"/>
                    <a:pt x="32582" y="0"/>
                    <a:pt x="72775" y="0"/>
                  </a:cubicBezTo>
                  <a:lnTo>
                    <a:pt x="1203125" y="0"/>
                  </a:lnTo>
                  <a:cubicBezTo>
                    <a:pt x="1243318" y="0"/>
                    <a:pt x="1275900" y="32582"/>
                    <a:pt x="1275900" y="72775"/>
                  </a:cubicBezTo>
                  <a:lnTo>
                    <a:pt x="1275900" y="363866"/>
                  </a:lnTo>
                  <a:cubicBezTo>
                    <a:pt x="1275900" y="404059"/>
                    <a:pt x="1243318" y="436641"/>
                    <a:pt x="1203125" y="436641"/>
                  </a:cubicBezTo>
                  <a:lnTo>
                    <a:pt x="72775" y="436641"/>
                  </a:lnTo>
                  <a:cubicBezTo>
                    <a:pt x="32582" y="436641"/>
                    <a:pt x="0" y="404059"/>
                    <a:pt x="0" y="363866"/>
                  </a:cubicBezTo>
                  <a:lnTo>
                    <a:pt x="0" y="72775"/>
                  </a:lnTo>
                  <a:close/>
                </a:path>
              </a:pathLst>
            </a:custGeom>
            <a:solidFill>
              <a:srgbClr val="A0A0A0"/>
            </a:solidFill>
            <a:ln>
              <a:solidFill>
                <a:srgbClr val="A0A0A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25" tIns="63225" rIns="63225" bIns="632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网络老旧，体验差</a:t>
              </a:r>
              <a:endParaRPr lang="zh-CN" altLang="en-US" sz="1100" kern="1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39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所选设备清单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74452"/>
              </p:ext>
            </p:extLst>
          </p:nvPr>
        </p:nvGraphicFramePr>
        <p:xfrm>
          <a:off x="827584" y="1347612"/>
          <a:ext cx="7416824" cy="302433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041742"/>
                <a:gridCol w="3375082"/>
              </a:tblGrid>
              <a:tr h="4778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设备型号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设备数量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778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MSG360-40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1</a:t>
                      </a:r>
                      <a:r>
                        <a:rPr lang="zh-CN" sz="16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台</a:t>
                      </a:r>
                      <a:endParaRPr lang="zh-CN" sz="1600" kern="10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MSG360-4-PWR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50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台（持续增加）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WAP712C</a:t>
                      </a:r>
                      <a:endParaRPr lang="zh-CN" sz="1600" kern="10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120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台（持续增加）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WAP422</a:t>
                      </a:r>
                      <a:endParaRPr lang="zh-CN" sz="1600" kern="10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100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台（持续增加）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0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MS4200-28TP-PWR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50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a:t>台（持续增加）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73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3330910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第四部分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  <a:p>
            <a:pPr marL="0" marR="0" lvl="1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   </a:t>
            </a:r>
            <a:r>
              <a:rPr kumimoji="0" lang="zh-CN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使用效果及客户评价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PART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04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3592636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此部分重点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描述三部分</a:t>
            </a:r>
            <a:r>
              <a:rPr lang="zh-CN" altLang="en-US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内容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endParaRPr lang="en-US" altLang="zh-CN" sz="10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一部分是产品在现场使用的照片、机房照片。需要配上相应文字描述，图片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至少</a:t>
            </a:r>
            <a:r>
              <a:rPr lang="en-US" altLang="zh-CN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0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</a:t>
            </a:r>
            <a:r>
              <a:rPr lang="zh-CN" altLang="en-US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是网络现场使用的体验效果描述及效果截图，有线网络需有</a:t>
            </a:r>
            <a:r>
              <a:rPr lang="en-US" altLang="zh-CN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360</a:t>
            </a:r>
            <a:r>
              <a:rPr lang="zh-CN" altLang="en-US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测速结果截图，无线网络需有</a:t>
            </a:r>
            <a:r>
              <a:rPr lang="en-US" altLang="zh-CN" sz="1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测试结果截图（推荐无维）；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如果有绿洲云的应用，需要有云端的功能截图（</a:t>
            </a:r>
            <a:r>
              <a:rPr lang="zh-CN" altLang="en-US" sz="10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不能有客户敏感数据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），图片至少</a:t>
            </a:r>
            <a:r>
              <a:rPr lang="en-US" altLang="zh-CN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张，配有文字描述</a:t>
            </a:r>
            <a:endParaRPr lang="en-US" altLang="zh-CN" sz="10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</a:t>
            </a:r>
            <a:r>
              <a:rPr lang="zh-CN" altLang="en-US" sz="1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写明客户对于新华三产品的评价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；（产品、功能、价值均可），不少于</a:t>
            </a:r>
            <a:r>
              <a:rPr lang="en-US" altLang="zh-CN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50</a:t>
            </a:r>
            <a:r>
              <a:rPr lang="zh-CN" altLang="en-US" sz="10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字</a:t>
            </a:r>
            <a:endParaRPr lang="zh-CN" altLang="en-US" sz="1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1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现场部署展示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9" y="1059582"/>
            <a:ext cx="2648893" cy="3531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7"/>
          <a:stretch/>
        </p:blipFill>
        <p:spPr>
          <a:xfrm>
            <a:off x="5364088" y="1059583"/>
            <a:ext cx="2648893" cy="35318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9592" y="4591439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体积小，功能强，易于门店环境部署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88287" y="459143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设计美观，安装便捷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84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现场微信认证效果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1136" y="4643982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微</a:t>
            </a:r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信认证上网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203598"/>
            <a:ext cx="2370490" cy="34403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203598"/>
            <a:ext cx="2365789" cy="34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云端功能展示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1136" y="449622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云端集中管理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30" y="1020740"/>
            <a:ext cx="7332695" cy="32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云端功能展示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8076" r="1964" b="22230"/>
          <a:stretch/>
        </p:blipFill>
        <p:spPr>
          <a:xfrm>
            <a:off x="647564" y="843558"/>
            <a:ext cx="7848872" cy="24482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64615" r="3538" b="3230"/>
          <a:stretch/>
        </p:blipFill>
        <p:spPr>
          <a:xfrm>
            <a:off x="755576" y="3147814"/>
            <a:ext cx="7632848" cy="15841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41058" y="457810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单店状态监控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02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云端功能展示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1978" y="438959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总体客流分析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45" y="1078550"/>
            <a:ext cx="6170265" cy="30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5153" r="1963" b="1768"/>
          <a:stretch/>
        </p:blipFill>
        <p:spPr>
          <a:xfrm>
            <a:off x="215516" y="987573"/>
            <a:ext cx="8712968" cy="36004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5152" r="2750" b="4692"/>
          <a:stretch/>
        </p:blipFill>
        <p:spPr>
          <a:xfrm>
            <a:off x="215516" y="1059582"/>
            <a:ext cx="8712968" cy="3456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云端功能展示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1058" y="451596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门店客流分析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443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使用说明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4294967295"/>
          </p:nvPr>
        </p:nvSpPr>
        <p:spPr>
          <a:xfrm>
            <a:off x="1403649" y="1271600"/>
            <a:ext cx="6552728" cy="1254447"/>
          </a:xfrm>
        </p:spPr>
        <p:txBody>
          <a:bodyPr>
            <a:noAutofit/>
          </a:bodyPr>
          <a:lstStyle/>
          <a:p>
            <a:pPr marL="360045" lvl="2" indent="-360045">
              <a:lnSpc>
                <a:spcPct val="130000"/>
              </a:lnSpc>
              <a:spcBef>
                <a:spcPts val="0"/>
              </a:spcBef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字体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：微软雅黑</a:t>
            </a:r>
          </a:p>
          <a:p>
            <a:pPr marL="360045" lvl="2" indent="-360045">
              <a:lnSpc>
                <a:spcPct val="130000"/>
              </a:lnSpc>
              <a:spcBef>
                <a:spcPts val="0"/>
              </a:spcBef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字号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：可根据实际情况选择使用，最小不小于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8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号字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marL="360045" lvl="2" indent="-360045">
              <a:lnSpc>
                <a:spcPct val="130000"/>
              </a:lnSpc>
              <a:spcBef>
                <a:spcPts val="0"/>
              </a:spcBef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图片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：目前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中使用的图片均为示例，可根据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实际内容替换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marL="360045" lvl="2" indent="-360045">
              <a:lnSpc>
                <a:spcPct val="130000"/>
              </a:lnSpc>
              <a:spcBef>
                <a:spcPts val="0"/>
              </a:spcBef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颜色：可自由搭配，但原则上每页不超过三个颜色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marL="360045" lvl="2" indent="-360045">
              <a:lnSpc>
                <a:spcPct val="130000"/>
              </a:lnSpc>
              <a:spcBef>
                <a:spcPts val="0"/>
              </a:spcBef>
            </a:pP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143765"/>
            <a:ext cx="1365158" cy="427978"/>
          </a:xfrm>
          <a:prstGeom prst="rect">
            <a:avLst/>
          </a:prstGeom>
          <a:solidFill>
            <a:srgbClr val="4C4948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R76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G73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B72</a:t>
            </a:r>
            <a:endParaRPr lang="zh-CN" altLang="en-US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59832" y="3143765"/>
            <a:ext cx="1368152" cy="42797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R230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G0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B18</a:t>
            </a:r>
            <a:endParaRPr lang="zh-CN" altLang="en-US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84168" y="3143765"/>
            <a:ext cx="1368152" cy="427978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R160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G160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B160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492548" y="2865049"/>
            <a:ext cx="1067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Microsoft YaHei" panose="020B0503020204020204" pitchFamily="34" charset="-122"/>
              </a:rPr>
              <a:t>PPT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Microsoft YaHei" panose="020B0503020204020204" pitchFamily="34" charset="-122"/>
              </a:rPr>
              <a:t>主要色系</a:t>
            </a:r>
          </a:p>
        </p:txBody>
      </p:sp>
      <p:sp>
        <p:nvSpPr>
          <p:cNvPr id="3" name="矩形 2"/>
          <p:cNvSpPr/>
          <p:nvPr/>
        </p:nvSpPr>
        <p:spPr>
          <a:xfrm>
            <a:off x="2627783" y="3590895"/>
            <a:ext cx="1815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04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华三红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39951" y="3577514"/>
            <a:ext cx="1811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04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深灰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55928" y="3590895"/>
            <a:ext cx="1811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04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中度灰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532708" y="3143765"/>
            <a:ext cx="1368152" cy="427978"/>
          </a:xfrm>
          <a:prstGeom prst="rect">
            <a:avLst/>
          </a:prstGeom>
          <a:solidFill>
            <a:srgbClr val="7D0012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R125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G0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B0</a:t>
            </a:r>
            <a:endParaRPr lang="zh-CN" altLang="en-US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00659" y="3590895"/>
            <a:ext cx="1815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04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深红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4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云端功能展示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2461" r="3538" b="33923"/>
          <a:stretch/>
        </p:blipFill>
        <p:spPr>
          <a:xfrm>
            <a:off x="773656" y="1995686"/>
            <a:ext cx="7596844" cy="1656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1058" y="393990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门店客流分析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71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云端功能展示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8076" r="1963" b="3230"/>
          <a:stretch/>
        </p:blipFill>
        <p:spPr>
          <a:xfrm>
            <a:off x="179590" y="915566"/>
            <a:ext cx="8784976" cy="33843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7904" y="444395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访客行为分析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797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客户评价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357" y="1227113"/>
            <a:ext cx="82294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客户反馈：采用了新华三的设计方案后，多年以来的网络差，不好用，管理难的问题得到了极大改善。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作为连锁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餐饮领先企业，在门店快速扩张的过程中，如何做到门店的快速上线，远程监控管理一直是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IT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运维的难题，现在通过新华三绿洲这些问题都轻松解决。同时新华三方案提供的微信认证，客流分析等数字化营销手段，也是我们所急需的。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新华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三方案不仅解决了我们目前所遇到的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IT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建设难题，同时也为我们未来的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IT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建设预留了无限的可能性！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412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1520" y="3363838"/>
            <a:ext cx="8640960" cy="1361715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endParaRPr lang="zh-CN" altLang="en-US" sz="1200" dirty="0">
              <a:solidFill>
                <a:srgbClr val="000000">
                  <a:lumMod val="85000"/>
                  <a:lumOff val="1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9952" y="4299942"/>
            <a:ext cx="859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新华三集团</a:t>
            </a:r>
            <a:endParaRPr lang="en-US" altLang="zh-CN" sz="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www.h3c.com</a:t>
            </a:r>
            <a:endParaRPr lang="zh-CN" altLang="en-US" sz="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4758279"/>
            <a:ext cx="8640960" cy="45719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endParaRPr lang="zh-CN" altLang="en-US" sz="24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3888" y="2211710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Thanks</a:t>
            </a:r>
            <a:r>
              <a:rPr kumimoji="1"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！ </a:t>
            </a:r>
          </a:p>
        </p:txBody>
      </p:sp>
    </p:spTree>
    <p:extLst>
      <p:ext uri="{BB962C8B-B14F-4D97-AF65-F5344CB8AC3E}">
        <p14:creationId xmlns:p14="http://schemas.microsoft.com/office/powerpoint/2010/main" val="8891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>
          <a:xfrm>
            <a:off x="4644008" y="1739217"/>
            <a:ext cx="255676" cy="255676"/>
          </a:xfrm>
          <a:prstGeom prst="rect">
            <a:avLst/>
          </a:prstGeom>
          <a:solidFill>
            <a:srgbClr val="CD0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4644008" y="1971419"/>
            <a:ext cx="3600000" cy="36000"/>
          </a:xfrm>
          <a:prstGeom prst="rect">
            <a:avLst/>
          </a:prstGeom>
          <a:solidFill>
            <a:srgbClr val="E60012"/>
          </a:solidFill>
          <a:ln w="6350" cmpd="sng">
            <a:solidFill>
              <a:srgbClr val="E7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4644008" y="2187443"/>
            <a:ext cx="255676" cy="255676"/>
          </a:xfrm>
          <a:prstGeom prst="rect">
            <a:avLst/>
          </a:prstGeom>
          <a:solidFill>
            <a:srgbClr val="CD0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5" name="Rectangle 2"/>
          <p:cNvSpPr/>
          <p:nvPr/>
        </p:nvSpPr>
        <p:spPr>
          <a:xfrm>
            <a:off x="4644008" y="2419645"/>
            <a:ext cx="3600000" cy="36000"/>
          </a:xfrm>
          <a:prstGeom prst="rect">
            <a:avLst/>
          </a:prstGeom>
          <a:solidFill>
            <a:srgbClr val="E60012"/>
          </a:solidFill>
          <a:ln w="6350" cmpd="sng">
            <a:solidFill>
              <a:srgbClr val="E7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4644008" y="2619491"/>
            <a:ext cx="255676" cy="255676"/>
          </a:xfrm>
          <a:prstGeom prst="rect">
            <a:avLst/>
          </a:prstGeom>
          <a:solidFill>
            <a:srgbClr val="CD0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9" name="Rectangle 2"/>
          <p:cNvSpPr/>
          <p:nvPr/>
        </p:nvSpPr>
        <p:spPr>
          <a:xfrm>
            <a:off x="4644008" y="2851693"/>
            <a:ext cx="3600000" cy="36000"/>
          </a:xfrm>
          <a:prstGeom prst="rect">
            <a:avLst/>
          </a:prstGeom>
          <a:solidFill>
            <a:srgbClr val="E60012"/>
          </a:solidFill>
          <a:ln w="6350" cmpd="sng">
            <a:solidFill>
              <a:srgbClr val="E7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4644008" y="3067717"/>
            <a:ext cx="255676" cy="255676"/>
          </a:xfrm>
          <a:prstGeom prst="rect">
            <a:avLst/>
          </a:prstGeom>
          <a:solidFill>
            <a:srgbClr val="CD0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3" name="Rectangle 2"/>
          <p:cNvSpPr/>
          <p:nvPr/>
        </p:nvSpPr>
        <p:spPr>
          <a:xfrm>
            <a:off x="4644008" y="3299919"/>
            <a:ext cx="3600000" cy="36000"/>
          </a:xfrm>
          <a:prstGeom prst="rect">
            <a:avLst/>
          </a:prstGeom>
          <a:solidFill>
            <a:srgbClr val="E60012"/>
          </a:solidFill>
          <a:ln w="6350" cmpd="sng">
            <a:solidFill>
              <a:srgbClr val="E7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68" name="组 67"/>
          <p:cNvGrpSpPr/>
          <p:nvPr/>
        </p:nvGrpSpPr>
        <p:grpSpPr>
          <a:xfrm>
            <a:off x="-8089" y="4731990"/>
            <a:ext cx="9152089" cy="416172"/>
            <a:chOff x="-8089" y="4731990"/>
            <a:chExt cx="9152089" cy="416172"/>
          </a:xfrm>
        </p:grpSpPr>
        <p:sp>
          <p:nvSpPr>
            <p:cNvPr id="69" name="矩形 68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pic>
          <p:nvPicPr>
            <p:cNvPr id="70" name="图片 69" descr="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</p:grpSp>
      <p:sp>
        <p:nvSpPr>
          <p:cNvPr id="73" name="文本框 72"/>
          <p:cNvSpPr txBox="1"/>
          <p:nvPr/>
        </p:nvSpPr>
        <p:spPr>
          <a:xfrm>
            <a:off x="8805576" y="487544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03</a:t>
            </a:r>
            <a:endParaRPr kumimoji="1" lang="zh-CN" altLang="en-US" sz="10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5004048" y="1763484"/>
            <a:ext cx="6155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kumimoji="0" lang="zh-CN" altLang="en-US" sz="1200" b="0" i="0" u="none" strike="noStrike" kern="10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客户简介</a:t>
            </a:r>
            <a:endParaRPr kumimoji="0" lang="zh-CN" altLang="zh-CN" sz="1200" b="0" i="0" u="none" strike="noStrike" kern="10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004048" y="2211710"/>
            <a:ext cx="6155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kumimoji="0" lang="zh-CN" altLang="en-US" sz="1200" b="0" i="0" u="none" strike="noStrike" kern="10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客户需求</a:t>
            </a:r>
            <a:endParaRPr kumimoji="0" lang="zh-CN" altLang="zh-CN" sz="1200" b="0" i="0" u="none" strike="noStrike" kern="10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5006950" y="2643758"/>
            <a:ext cx="10772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kumimoji="0" lang="zh-CN" altLang="en-US" sz="1200" b="0" i="0" u="none" strike="noStrike" kern="10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新华三</a:t>
            </a:r>
            <a:r>
              <a:rPr lang="zh-CN" altLang="en-US" sz="1200" kern="10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解决之道</a:t>
            </a:r>
            <a:endParaRPr kumimoji="0" lang="zh-CN" altLang="zh-CN" sz="1200" b="0" i="0" u="none" strike="noStrike" kern="10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4987205" y="3091984"/>
            <a:ext cx="1384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lang="zh-CN" altLang="en-US" sz="1200" kern="10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现场效果及客户评价</a:t>
            </a:r>
            <a:endParaRPr kumimoji="0" lang="zh-CN" altLang="zh-CN" sz="1200" b="0" i="0" u="none" strike="noStrike" kern="10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88178" y="1707654"/>
            <a:ext cx="396262" cy="307777"/>
          </a:xfrm>
          <a:prstGeom prst="rect">
            <a:avLst/>
          </a:prstGeom>
          <a:solidFill>
            <a:srgbClr val="E60012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/>
                <a:sym typeface="Microsoft YaHei" panose="020B0503020204020204" pitchFamily="34" charset="-122"/>
              </a:rPr>
              <a:t>01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Sans Serif" panose="020B0604020202020204"/>
              <a:sym typeface="Microsoft YaHei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88178" y="2155880"/>
            <a:ext cx="396262" cy="307777"/>
          </a:xfrm>
          <a:prstGeom prst="rect">
            <a:avLst/>
          </a:prstGeom>
          <a:solidFill>
            <a:srgbClr val="E6001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400">
                <a:solidFill>
                  <a:schemeClr val="bg1"/>
                </a:solidFill>
                <a:latin typeface="Microsoft Sans Serif" panose="020B0604020202020204"/>
                <a:ea typeface="huxiaobo-gdh"/>
                <a:cs typeface="Microsoft Sans Serif" panose="020B0604020202020204"/>
              </a:defRPr>
            </a:lvl1pPr>
          </a:lstStyle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02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88178" y="2587928"/>
            <a:ext cx="396262" cy="307777"/>
          </a:xfrm>
          <a:prstGeom prst="rect">
            <a:avLst/>
          </a:prstGeom>
          <a:solidFill>
            <a:srgbClr val="E6001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400">
                <a:solidFill>
                  <a:schemeClr val="bg1"/>
                </a:solidFill>
                <a:latin typeface="Microsoft Sans Serif" panose="020B0604020202020204"/>
                <a:ea typeface="huxiaobo-gdh"/>
                <a:cs typeface="Microsoft Sans Serif" panose="020B0604020202020204"/>
              </a:defRPr>
            </a:lvl1pPr>
          </a:lstStyle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03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588178" y="3036154"/>
            <a:ext cx="396262" cy="307777"/>
          </a:xfrm>
          <a:prstGeom prst="rect">
            <a:avLst/>
          </a:prstGeom>
          <a:solidFill>
            <a:srgbClr val="E6001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400">
                <a:solidFill>
                  <a:schemeClr val="bg1"/>
                </a:solidFill>
                <a:latin typeface="Microsoft Sans Serif" panose="020B0604020202020204"/>
                <a:ea typeface="huxiaobo-gdh"/>
                <a:cs typeface="Microsoft Sans Serif" panose="020B0604020202020204"/>
              </a:defRPr>
            </a:lvl1pPr>
          </a:lstStyle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04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7614"/>
            <a:ext cx="3459846" cy="21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1812867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第一部分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  <a:p>
            <a:pPr marL="0" marR="0" lvl="1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  </a:t>
            </a:r>
            <a:r>
              <a:rPr kumimoji="0" lang="zh-CN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客户简介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PART 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1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客户简介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4088" y="1419622"/>
            <a:ext cx="33227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n-CL" altLang="zh-CN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餐饮集团餐饮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有限公司，华中第一快餐连锁企业，目前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500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家直营店，覆盖安徽、湖北、江苏等地。北京、上海也在选址扩张，直营店在持续高速发展，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2018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年底预计直营店超过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700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家。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</a:t>
            </a:r>
            <a:r>
              <a:rPr lang="arn-CL" altLang="zh-CN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餐饮集团在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华中区域的热度和销售额已超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KFC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、金拱门，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17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年销售额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30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亿以上。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特色：透明化厨房、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24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小时营业、直营店的统一口味、定价合理，回头客多。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7" y="1419622"/>
            <a:ext cx="4508773" cy="3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5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1876987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第二部分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  <a:p>
            <a:pPr marL="0" marR="0" lvl="1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  </a:t>
            </a:r>
            <a:r>
              <a:rPr kumimoji="0" lang="zh-CN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客户需求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PART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372387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此部分需写明客户要进行这个网络建设项目的原因，之前客户面临着什么样的网络问题，这次建网客户想达到什么样的效果。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5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客户现状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79" y="1793519"/>
            <a:ext cx="8075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随着</a:t>
            </a:r>
            <a:r>
              <a:rPr lang="arn-CL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</a:t>
            </a:r>
            <a:r>
              <a:rPr lang="zh-CN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信息化</a:t>
            </a:r>
            <a:r>
              <a:rPr lang="zh-CN" altLang="zh-CN" sz="16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建设的不断发展，基础支撑建设面临</a:t>
            </a:r>
            <a:r>
              <a:rPr lang="zh-CN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如下主要问题</a:t>
            </a:r>
            <a:r>
              <a:rPr lang="zh-CN" altLang="zh-CN" sz="16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亟待解决</a:t>
            </a:r>
            <a:r>
              <a:rPr lang="zh-CN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endParaRPr lang="zh-CN" altLang="zh-CN" sz="1600" kern="1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357" y="2427734"/>
            <a:ext cx="8229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</a:t>
            </a:r>
            <a:r>
              <a:rPr lang="arn-CL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</a:t>
            </a:r>
            <a:r>
              <a:rPr lang="zh-CN" altLang="zh-CN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总部</a:t>
            </a:r>
            <a:r>
              <a:rPr lang="zh-CN" altLang="zh-CN" sz="16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的网络已运行多年，设备老化，需要更新升级。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zh-CN" sz="16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</a:t>
            </a:r>
            <a:r>
              <a:rPr lang="zh-CN" altLang="en-US" sz="16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门店原有网络上网体验极差，门店分散缺少集中管理的手段和营销功能的</a:t>
            </a:r>
            <a:r>
              <a:rPr lang="zh-CN" altLang="en-US" sz="16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支撑</a:t>
            </a:r>
          </a:p>
        </p:txBody>
      </p:sp>
    </p:spTree>
    <p:extLst>
      <p:ext uri="{BB962C8B-B14F-4D97-AF65-F5344CB8AC3E}">
        <p14:creationId xmlns:p14="http://schemas.microsoft.com/office/powerpoint/2010/main" val="319836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客户需求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-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无线网络需求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357" y="1059582"/>
            <a:ext cx="8229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n-CL" altLang="zh-CN" sz="1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餐饮集团无线网络的建设主要集中在总部和分支店铺，本着不同场景不同需求，打造贴合用户业务场景的高品质无线网络，我们对两个场景的需求进行了深入分析：</a:t>
            </a:r>
            <a:endParaRPr lang="en-US" altLang="zh-CN" sz="1400" kern="100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357" y="2869900"/>
            <a:ext cx="822944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arn-CL" altLang="zh-CN" sz="1600" b="1" kern="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600" b="1" kern="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餐饮集团门</a:t>
            </a:r>
            <a:r>
              <a:rPr lang="zh-CN" altLang="en-US" sz="16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店无线存在的主要问题如下：</a:t>
            </a:r>
            <a:endParaRPr lang="en-US" altLang="zh-CN" sz="1600" b="1" kern="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400" b="1" kern="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门</a:t>
            </a:r>
            <a:r>
              <a:rPr lang="zh-CN" altLang="en-US" sz="14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店：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快餐行业翻台率高，顾客滞留短，门店为店长承包制，</a:t>
            </a:r>
            <a:r>
              <a:rPr lang="en-US" altLang="zh-CN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网要求性价比</a:t>
            </a:r>
            <a:r>
              <a:rPr lang="zh-CN" altLang="en-US" sz="1400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400" b="1" kern="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4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IT</a:t>
            </a:r>
            <a:r>
              <a:rPr lang="zh-CN" altLang="en-US" sz="14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部门：</a:t>
            </a:r>
            <a:r>
              <a:rPr lang="en-US" altLang="zh-CN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IT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人员不专业，门店众多且分散、需要维护便利、部署简单的产品</a:t>
            </a:r>
            <a:r>
              <a:rPr lang="zh-CN" altLang="en-US" sz="1400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</a:t>
            </a:r>
            <a:endParaRPr lang="en-US" altLang="zh-CN" sz="1400" b="1" kern="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市场部：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微信推广、</a:t>
            </a:r>
            <a:r>
              <a:rPr lang="en-US" altLang="zh-CN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WIFI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探针、客流</a:t>
            </a:r>
            <a:r>
              <a:rPr lang="zh-CN" altLang="en-US" sz="1400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分析</a:t>
            </a:r>
            <a:endParaRPr lang="en-US" altLang="zh-CN" sz="1400" kern="0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357" y="1761904"/>
            <a:ext cx="82294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n-CL" altLang="zh-CN" sz="1600" b="1" kern="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xxx</a:t>
            </a:r>
            <a:r>
              <a:rPr lang="zh-CN" altLang="en-US" sz="1600" b="1" kern="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餐饮集团总部</a:t>
            </a:r>
            <a:r>
              <a:rPr lang="zh-CN" altLang="en-US" sz="16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无线存在的主要问题如下：</a:t>
            </a:r>
            <a:endParaRPr lang="en-US" altLang="zh-CN" sz="1600" b="1" kern="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14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原有网络运行多年，设备老化，无线卡顿，急需升级改造</a:t>
            </a:r>
            <a:endParaRPr lang="en-US" altLang="zh-CN" sz="1400" kern="1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1400" kern="1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传统维护手段过于专业化，管理人员维护成本较大</a:t>
            </a:r>
            <a:endParaRPr lang="en-US" altLang="zh-CN" sz="1400" kern="100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6350" y="43010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客户寻求高性价比，云管运维，营销功能，客流分析等功能的新一代网络</a:t>
            </a:r>
            <a:endParaRPr lang="zh-CN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00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2765820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第三部分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  <a:p>
            <a:pPr marL="0" marR="0" lvl="1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kumimoji="0" lang="zh-CN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新华三解决之道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PART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03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Microsoft YaHei" panose="020B0503020204020204" pitchFamily="34" charset="-122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337293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此部分包含三个内容：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</a:t>
            </a:r>
            <a:r>
              <a:rPr lang="zh-CN" altLang="en-US" sz="1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明该项目运用的方案，应用的产品清单，必须有拓扑图，并配以方案的整体描述，并注意不可以包含用户</a:t>
            </a:r>
            <a:r>
              <a:rPr lang="en-US" altLang="zh-CN" sz="1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IP</a:t>
            </a:r>
            <a:r>
              <a:rPr lang="zh-CN" altLang="en-US" sz="1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等内部信息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；如果方案有多个部分的建设，可以采用总分的方式单独进行描述，描述要包含产品选择或设计方式与客户需求点的对应（为什么选择</a:t>
            </a:r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设计，解决客户什么问题）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一部分写明华三方案的价值，要有原有问题和采用新华三方案后的对比</a:t>
            </a:r>
            <a:endParaRPr lang="en-US" altLang="zh-CN" sz="120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39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模板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Top Secret  绝密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模板-Secret  机密 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模板-Confidential 秘密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模板-Internal  内参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b6b20f-9763-4de6-85cc-78589a406804">D2TNH3E42H4T-708791940-202</_dlc_DocId>
    <_dlc_DocIdUrl xmlns="a2b6b20f-9763-4de6-85cc-78589a406804">
      <Url>http://pmo.h3c.com/TechnologyMarketing/_layouts/15/DocIdRedir.aspx?ID=D2TNH3E42H4T-708791940-202</Url>
      <Description>D2TNH3E42H4T-708791940-202</Description>
    </_dlc_DocIdUrl>
    <FilePathEX xmlns="a2b6b20f-9763-4de6-85cc-78589a406804" xsi:nil="true"/>
    <PMOKeyWords xmlns="5496d6ba-fc05-4981-8c2a-e91f55ca227c">新logo</PMOKeyWord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8BC1D162D20BEE4E9D5DB7BB95C4E623" ma:contentTypeVersion="4" ma:contentTypeDescription="新建文档。" ma:contentTypeScope="" ma:versionID="97fadfc03b8903b8e736fef3834eb85b">
  <xsd:schema xmlns:xsd="http://www.w3.org/2001/XMLSchema" xmlns:xs="http://www.w3.org/2001/XMLSchema" xmlns:p="http://schemas.microsoft.com/office/2006/metadata/properties" xmlns:ns2="a2b6b20f-9763-4de6-85cc-78589a406804" xmlns:ns3="5496d6ba-fc05-4981-8c2a-e91f55ca227c" targetNamespace="http://schemas.microsoft.com/office/2006/metadata/properties" ma:root="true" ma:fieldsID="80e101920cbdb1ad76975357796b6773" ns2:_="" ns3:_="">
    <xsd:import namespace="a2b6b20f-9763-4de6-85cc-78589a406804"/>
    <xsd:import namespace="5496d6ba-fc05-4981-8c2a-e91f55ca2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ilePathEX" minOccurs="0"/>
                <xsd:element ref="ns3:PMOKeyWord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6b20f-9763-4de6-85cc-78589a4068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永久 ID" ma:description="在添加过程中保留 ID。" ma:hidden="true" ma:internalName="_dlc_DocIdPersistId" ma:readOnly="true">
      <xsd:simpleType>
        <xsd:restriction base="dms:Boolean"/>
      </xsd:simpleType>
    </xsd:element>
    <xsd:element name="FilePathEX" ma:index="11" nillable="true" ma:displayName="FilePathEX" ma:description="文档存储路径。供文档搜索使用" ma:internalName="FilePathEX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6d6ba-fc05-4981-8c2a-e91f55ca227c" elementFormDefault="qualified">
    <xsd:import namespace="http://schemas.microsoft.com/office/2006/documentManagement/types"/>
    <xsd:import namespace="http://schemas.microsoft.com/office/infopath/2007/PartnerControls"/>
    <xsd:element name="PMOKeyWords" ma:index="12" ma:displayName="文档关键字" ma:description="最多容量200个字符数，每个关键字中间请用空格隔开" ma:internalName="PMOKeyWords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37E87-6B68-4132-8051-13825C8CA78B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a2b6b20f-9763-4de6-85cc-78589a406804"/>
    <ds:schemaRef ds:uri="http://schemas.openxmlformats.org/package/2006/metadata/core-properties"/>
    <ds:schemaRef ds:uri="5496d6ba-fc05-4981-8c2a-e91f55ca227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BBAB27-8D60-4D58-A2E9-E428E66B5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6b20f-9763-4de6-85cc-78589a406804"/>
    <ds:schemaRef ds:uri="5496d6ba-fc05-4981-8c2a-e91f55ca2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869AE5-126F-40A3-A80A-7D9D37B28C9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B17FE5-6001-44A6-842F-217E20E8A0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3598</TotalTime>
  <Words>2707</Words>
  <Application>Microsoft Office PowerPoint</Application>
  <PresentationFormat>全屏显示(16:9)</PresentationFormat>
  <Paragraphs>201</Paragraphs>
  <Slides>23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等线</vt:lpstr>
      <vt:lpstr>等线 Light</vt:lpstr>
      <vt:lpstr>华文细黑</vt:lpstr>
      <vt:lpstr>宋体</vt:lpstr>
      <vt:lpstr>Microsoft YaHei</vt:lpstr>
      <vt:lpstr>Microsoft YaHei</vt:lpstr>
      <vt:lpstr>Arial</vt:lpstr>
      <vt:lpstr>Calibri</vt:lpstr>
      <vt:lpstr>Microsoft Sans Serif</vt:lpstr>
      <vt:lpstr>Times New Roman</vt:lpstr>
      <vt:lpstr>封面模板</vt:lpstr>
      <vt:lpstr>模板-Top Secret  绝密</vt:lpstr>
      <vt:lpstr>模板-Secret  机密 </vt:lpstr>
      <vt:lpstr>模板-Confidential 秘密</vt:lpstr>
      <vt:lpstr>模板-Internal  内参</vt:lpstr>
      <vt:lpstr>PowerPoint 演示文稿</vt:lpstr>
      <vt:lpstr>PPT使用说明</vt:lpstr>
      <vt:lpstr>PowerPoint 演示文稿</vt:lpstr>
      <vt:lpstr>PowerPoint 演示文稿</vt:lpstr>
      <vt:lpstr>客户简介</vt:lpstr>
      <vt:lpstr>PowerPoint 演示文稿</vt:lpstr>
      <vt:lpstr>客户现状</vt:lpstr>
      <vt:lpstr>客户需求-无线网络需求</vt:lpstr>
      <vt:lpstr>PowerPoint 演示文稿</vt:lpstr>
      <vt:lpstr>数字化营销管理解决方案-总部+分支门店</vt:lpstr>
      <vt:lpstr>新华三方案价值</vt:lpstr>
      <vt:lpstr>所选设备清单</vt:lpstr>
      <vt:lpstr>PowerPoint 演示文稿</vt:lpstr>
      <vt:lpstr>现场部署展示</vt:lpstr>
      <vt:lpstr>现场微信认证效果</vt:lpstr>
      <vt:lpstr>云端功能展示</vt:lpstr>
      <vt:lpstr>云端功能展示</vt:lpstr>
      <vt:lpstr>云端功能展示</vt:lpstr>
      <vt:lpstr>云端功能展示</vt:lpstr>
      <vt:lpstr>云端功能展示</vt:lpstr>
      <vt:lpstr>云端功能展示</vt:lpstr>
      <vt:lpstr>客户评价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</dc:creator>
  <cp:lastModifiedBy>zhoubing 15929</cp:lastModifiedBy>
  <cp:revision>488</cp:revision>
  <cp:lastPrinted>2013-01-19T15:46:00Z</cp:lastPrinted>
  <dcterms:created xsi:type="dcterms:W3CDTF">2016-05-11T02:15:00Z</dcterms:created>
  <dcterms:modified xsi:type="dcterms:W3CDTF">2018-08-20T06:25:30Z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0x0101008BC1D162D20BEE4E9D5DB7BB95C4E623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  <property fmtid="{D5CDD505-2E9C-101B-9397-08002B2CF9AE}" pid="7" name="KSOProductBuildVer">
    <vt:lpwstr>2052-10.1.0.6748</vt:lpwstr>
  </property>
  <property fmtid="{D5CDD505-2E9C-101B-9397-08002B2CF9AE}" pid="8" name="_dlc_DocIdItemGuid">
    <vt:lpwstr>a9401310-9924-47dd-a05d-32bf6f82cd4f</vt:lpwstr>
  </property>
  <property fmtid="{D5CDD505-2E9C-101B-9397-08002B2CF9AE}" pid="9" name="FileDownloads">
    <vt:lpwstr>139</vt:lpwstr>
  </property>
  <property fmtid="{D5CDD505-2E9C-101B-9397-08002B2CF9AE}" pid="10" name="FileComments">
    <vt:lpwstr>0</vt:lpwstr>
  </property>
  <property fmtid="{D5CDD505-2E9C-101B-9397-08002B2CF9AE}" pid="11" name="LinkComment">
    <vt:lpwstr>0</vt:lpwstr>
  </property>
  <property fmtid="{D5CDD505-2E9C-101B-9397-08002B2CF9AE}" pid="12" name="FileScore">
    <vt:lpwstr>0</vt:lpwstr>
  </property>
  <property fmtid="{D5CDD505-2E9C-101B-9397-08002B2CF9AE}" pid="13" name="EndDate">
    <vt:lpwstr>19-01-05</vt:lpwstr>
  </property>
</Properties>
</file>